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3" r:id="rId17"/>
    <p:sldId id="271" r:id="rId18"/>
    <p:sldId id="272" r:id="rId19"/>
    <p:sldId id="274" r:id="rId20"/>
    <p:sldId id="276" r:id="rId21"/>
    <p:sldId id="275" r:id="rId22"/>
    <p:sldId id="278" r:id="rId23"/>
    <p:sldId id="279" r:id="rId24"/>
    <p:sldId id="280" r:id="rId25"/>
    <p:sldId id="28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C198-714F-4C16-9CCA-194340DFDE2F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E78A-EBF9-45A7-A782-34FFB08BD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84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C198-714F-4C16-9CCA-194340DFDE2F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E78A-EBF9-45A7-A782-34FFB08BD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31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C198-714F-4C16-9CCA-194340DFDE2F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E78A-EBF9-45A7-A782-34FFB08BD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040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C198-714F-4C16-9CCA-194340DFDE2F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E78A-EBF9-45A7-A782-34FFB08BD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304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C198-714F-4C16-9CCA-194340DFDE2F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E78A-EBF9-45A7-A782-34FFB08BD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017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C198-714F-4C16-9CCA-194340DFDE2F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E78A-EBF9-45A7-A782-34FFB08BD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81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C198-714F-4C16-9CCA-194340DFDE2F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E78A-EBF9-45A7-A782-34FFB08BD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80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C198-714F-4C16-9CCA-194340DFDE2F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E78A-EBF9-45A7-A782-34FFB08BD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717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C198-714F-4C16-9CCA-194340DFDE2F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E78A-EBF9-45A7-A782-34FFB08BD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277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C198-714F-4C16-9CCA-194340DFDE2F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E78A-EBF9-45A7-A782-34FFB08BD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408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C198-714F-4C16-9CCA-194340DFDE2F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E78A-EBF9-45A7-A782-34FFB08BD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11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AC198-714F-4C16-9CCA-194340DFDE2F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1E78A-EBF9-45A7-A782-34FFB08BD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18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Organism" TargetMode="External"/><Relationship Id="rId7" Type="http://schemas.openxmlformats.org/officeDocument/2006/relationships/hyperlink" Target="https://en.wikipedia.org/wiki/Embryo" TargetMode="External"/><Relationship Id="rId2" Type="http://schemas.openxmlformats.org/officeDocument/2006/relationships/hyperlink" Target="https://en.wikipedia.org/wiki/Cell_(biology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Cellular_differentiation" TargetMode="External"/><Relationship Id="rId5" Type="http://schemas.openxmlformats.org/officeDocument/2006/relationships/hyperlink" Target="https://en.wikipedia.org/wiki/Zygote" TargetMode="External"/><Relationship Id="rId4" Type="http://schemas.openxmlformats.org/officeDocument/2006/relationships/hyperlink" Target="https://en.wikipedia.org/wiki/Spore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L. 1 </a:t>
            </a:r>
            <a:r>
              <a:rPr lang="en-US" b="1" dirty="0" smtClean="0"/>
              <a:t>Plants biotechnology </a:t>
            </a:r>
            <a:endParaRPr lang="en-US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History of Plant biotechnology</a:t>
            </a:r>
          </a:p>
          <a:p>
            <a:r>
              <a:rPr lang="en-US" b="1" dirty="0" smtClean="0"/>
              <a:t>Hybrid breeding</a:t>
            </a:r>
          </a:p>
          <a:p>
            <a:r>
              <a:rPr lang="en-US" b="1" dirty="0" smtClean="0"/>
              <a:t>Modern Plant breeding</a:t>
            </a:r>
            <a:endParaRPr lang="en-US" dirty="0" smtClean="0"/>
          </a:p>
          <a:p>
            <a:r>
              <a:rPr lang="en-US" b="1" dirty="0" smtClean="0"/>
              <a:t>Why plant biotechnology?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23324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2183"/>
    </mc:Choice>
    <mc:Fallback>
      <p:transition spd="slow" advTm="12183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Plant tissue culture breeding</a:t>
            </a:r>
            <a:endParaRPr lang="en-US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process of selectively mating plants in aseptic culture.</a:t>
            </a:r>
          </a:p>
          <a:p>
            <a:r>
              <a:rPr lang="en-US" dirty="0" smtClean="0"/>
              <a:t>- Embryo rescue</a:t>
            </a:r>
          </a:p>
          <a:p>
            <a:r>
              <a:rPr lang="en-US" dirty="0" smtClean="0"/>
              <a:t>- </a:t>
            </a:r>
            <a:r>
              <a:rPr lang="en-US" dirty="0" err="1" smtClean="0"/>
              <a:t>Somaclonal</a:t>
            </a:r>
            <a:r>
              <a:rPr lang="en-US" dirty="0" smtClean="0"/>
              <a:t> variation selection</a:t>
            </a:r>
          </a:p>
          <a:p>
            <a:r>
              <a:rPr lang="en-US" dirty="0" smtClean="0"/>
              <a:t>- Somatic hybrid (i.e. fusion protoplast).</a:t>
            </a:r>
          </a:p>
          <a:p>
            <a:r>
              <a:rPr lang="en-US" dirty="0" smtClean="0"/>
              <a:t>- Generation of haploid (i.e. anther/microspore culture)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51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Highlights of Plant tissue culture</a:t>
            </a:r>
            <a:endParaRPr lang="en-US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en-US" dirty="0" smtClean="0"/>
              <a:t>1902. Gottlieb </a:t>
            </a:r>
            <a:r>
              <a:rPr lang="en-US" dirty="0" err="1" smtClean="0"/>
              <a:t>Haberlandt</a:t>
            </a:r>
            <a:r>
              <a:rPr lang="en-US" dirty="0" smtClean="0"/>
              <a:t> proposed that all cells are totipotent. Totipotent.</a:t>
            </a:r>
          </a:p>
          <a:p>
            <a:endParaRPr lang="en-US" dirty="0"/>
          </a:p>
          <a:p>
            <a:r>
              <a:rPr lang="en-US" dirty="0" err="1" smtClean="0">
                <a:effectLst/>
              </a:rPr>
              <a:t>Totipotency</a:t>
            </a:r>
            <a:r>
              <a:rPr lang="en-US" dirty="0" smtClean="0">
                <a:effectLst/>
              </a:rPr>
              <a:t> (Lat. </a:t>
            </a:r>
            <a:r>
              <a:rPr lang="en-US" i="1" dirty="0" err="1" smtClean="0">
                <a:effectLst/>
              </a:rPr>
              <a:t>totipotentia</a:t>
            </a:r>
            <a:r>
              <a:rPr lang="en-US" i="1" dirty="0" smtClean="0">
                <a:effectLst/>
              </a:rPr>
              <a:t>,</a:t>
            </a:r>
            <a:r>
              <a:rPr lang="en-US" dirty="0" smtClean="0">
                <a:effectLst/>
              </a:rPr>
              <a:t> "ability for all [things]") is the ability of a single </a:t>
            </a:r>
            <a:r>
              <a:rPr lang="en-US" dirty="0" smtClean="0">
                <a:effectLst/>
                <a:hlinkClick r:id="rId2" tooltip="Cell (biology)"/>
              </a:rPr>
              <a:t>cell</a:t>
            </a:r>
            <a:r>
              <a:rPr lang="en-US" dirty="0" smtClean="0">
                <a:effectLst/>
              </a:rPr>
              <a:t> to divide and produce all of the differentiated cells in an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Organism"/>
              </a:rPr>
              <a:t>organism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 tooltip="Spore"/>
              </a:rPr>
              <a:t>Spores</a:t>
            </a:r>
            <a:r>
              <a:rPr lang="en-US" dirty="0" smtClean="0">
                <a:effectLst/>
              </a:rPr>
              <a:t> and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 tooltip="Zygote"/>
              </a:rPr>
              <a:t>zygotes</a:t>
            </a:r>
            <a:r>
              <a:rPr lang="en-US" dirty="0" smtClean="0">
                <a:effectLst/>
              </a:rPr>
              <a:t> are examples of totipotent cells.</a:t>
            </a:r>
          </a:p>
          <a:p>
            <a:r>
              <a:rPr lang="en-US" dirty="0" smtClean="0">
                <a:effectLst/>
              </a:rPr>
              <a:t> In the spectrum of cell potency, </a:t>
            </a:r>
            <a:r>
              <a:rPr lang="en-US" dirty="0" err="1" smtClean="0">
                <a:effectLst/>
              </a:rPr>
              <a:t>totipotency</a:t>
            </a:r>
            <a:r>
              <a:rPr lang="en-US" dirty="0" smtClean="0">
                <a:effectLst/>
              </a:rPr>
              <a:t> represents the cell with the greatest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 tooltip="Cellular differentiation"/>
              </a:rPr>
              <a:t>differentiation</a:t>
            </a:r>
            <a:r>
              <a:rPr lang="en-US" dirty="0" smtClean="0">
                <a:effectLst/>
              </a:rPr>
              <a:t> potential, being able to differentiate into any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7" tooltip="Embryo"/>
              </a:rPr>
              <a:t>embryonic</a:t>
            </a:r>
            <a:r>
              <a:rPr lang="en-US" dirty="0" smtClean="0">
                <a:effectLst/>
              </a:rPr>
              <a:t> cell, as well as extraembryonic cells. In contrast, pluripotent cells can only differentiate into embryonic cells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812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History of Plant biotechnology</a:t>
            </a:r>
            <a:endParaRPr lang="en-US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838200" y="1825624"/>
            <a:ext cx="10834396" cy="5097689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1904</a:t>
            </a:r>
          </a:p>
          <a:p>
            <a:r>
              <a:rPr lang="en-US" b="1" dirty="0" err="1" smtClean="0"/>
              <a:t>Hanning</a:t>
            </a:r>
            <a:r>
              <a:rPr lang="en-US" b="1" dirty="0" smtClean="0"/>
              <a:t> isolated nearly mature zygotic embryos from seeds of Crucifers and successfully grew them to maturity in a defined medium.</a:t>
            </a:r>
          </a:p>
          <a:p>
            <a:r>
              <a:rPr lang="en-US" sz="3000" b="1" dirty="0" smtClean="0">
                <a:solidFill>
                  <a:srgbClr val="FF0000"/>
                </a:solidFill>
              </a:rPr>
              <a:t>1925</a:t>
            </a:r>
          </a:p>
          <a:p>
            <a:r>
              <a:rPr lang="en-US" b="1" dirty="0" err="1" smtClean="0"/>
              <a:t>Laibach</a:t>
            </a:r>
            <a:r>
              <a:rPr lang="en-US" b="1" dirty="0" smtClean="0"/>
              <a:t> isolated and grew embryos of interspecific cross </a:t>
            </a:r>
            <a:r>
              <a:rPr lang="en-US" b="1" i="1" dirty="0" err="1" smtClean="0"/>
              <a:t>Linum</a:t>
            </a:r>
            <a:r>
              <a:rPr lang="en-US" b="1" i="1" dirty="0" smtClean="0"/>
              <a:t> </a:t>
            </a:r>
            <a:r>
              <a:rPr lang="en-US" b="1" i="1" dirty="0" err="1" smtClean="0"/>
              <a:t>perenne</a:t>
            </a:r>
            <a:r>
              <a:rPr lang="en-US" b="1" i="1" dirty="0" smtClean="0"/>
              <a:t> </a:t>
            </a:r>
            <a:r>
              <a:rPr lang="en-US" b="1" dirty="0" smtClean="0"/>
              <a:t>and </a:t>
            </a:r>
            <a:r>
              <a:rPr lang="en-US" b="1" i="1" dirty="0" smtClean="0"/>
              <a:t>L. </a:t>
            </a:r>
            <a:r>
              <a:rPr lang="en-US" b="1" i="1" dirty="0" err="1" smtClean="0"/>
              <a:t>austriacum</a:t>
            </a:r>
            <a:r>
              <a:rPr lang="en-US" b="1" i="1" dirty="0" smtClean="0"/>
              <a:t> </a:t>
            </a:r>
            <a:r>
              <a:rPr lang="en-US" b="1" dirty="0" smtClean="0"/>
              <a:t>that aborted in vivo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1948</a:t>
            </a:r>
          </a:p>
          <a:p>
            <a:r>
              <a:rPr lang="en-US" dirty="0" err="1" smtClean="0"/>
              <a:t>Folke</a:t>
            </a:r>
            <a:r>
              <a:rPr lang="en-US" dirty="0" smtClean="0"/>
              <a:t> Skoog discovered that kinetin could induce organogenesis in callus culture of tobacco.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4877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825625"/>
            <a:ext cx="10974355" cy="477111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1957.</a:t>
            </a:r>
          </a:p>
          <a:p>
            <a:r>
              <a:rPr lang="en-US" b="1" dirty="0" smtClean="0"/>
              <a:t>Skoog and Miller demonstrated the effects and interaction of </a:t>
            </a:r>
            <a:r>
              <a:rPr lang="en-US" b="1" dirty="0" err="1" smtClean="0"/>
              <a:t>phytohormones</a:t>
            </a:r>
            <a:endParaRPr lang="en-US" b="1" dirty="0" smtClean="0"/>
          </a:p>
          <a:p>
            <a:r>
              <a:rPr lang="en-US" b="1" dirty="0" smtClean="0"/>
              <a:t>Auxin : </a:t>
            </a:r>
            <a:r>
              <a:rPr lang="en-US" b="1" dirty="0" err="1" smtClean="0"/>
              <a:t>cytokin</a:t>
            </a:r>
            <a:r>
              <a:rPr lang="en-US" b="1" dirty="0" smtClean="0"/>
              <a:t> &gt; 1           root formation</a:t>
            </a:r>
          </a:p>
          <a:p>
            <a:endParaRPr lang="en-US" b="1" dirty="0" smtClean="0"/>
          </a:p>
          <a:p>
            <a:r>
              <a:rPr lang="en-US" b="1" dirty="0" smtClean="0"/>
              <a:t>Auxin : </a:t>
            </a:r>
            <a:r>
              <a:rPr lang="en-US" b="1" dirty="0" err="1" smtClean="0"/>
              <a:t>cytokin</a:t>
            </a:r>
            <a:r>
              <a:rPr lang="en-US" b="1" dirty="0" smtClean="0"/>
              <a:t> &lt;1              </a:t>
            </a:r>
            <a:r>
              <a:rPr lang="en-US" b="1" dirty="0" smtClean="0">
                <a:solidFill>
                  <a:srgbClr val="FF0000"/>
                </a:solidFill>
              </a:rPr>
              <a:t>shoot formation</a:t>
            </a:r>
          </a:p>
          <a:p>
            <a:endParaRPr lang="en-US" b="1" dirty="0" smtClean="0"/>
          </a:p>
          <a:p>
            <a:r>
              <a:rPr lang="en-US" b="1" dirty="0" smtClean="0"/>
              <a:t>Auxin : </a:t>
            </a:r>
            <a:r>
              <a:rPr lang="en-US" b="1" dirty="0" err="1" smtClean="0"/>
              <a:t>cytokin</a:t>
            </a:r>
            <a:r>
              <a:rPr lang="en-US" b="1" dirty="0" smtClean="0"/>
              <a:t> = 1                callus formation</a:t>
            </a:r>
          </a:p>
          <a:p>
            <a:endParaRPr lang="en-US" b="1" dirty="0" smtClean="0"/>
          </a:p>
        </p:txBody>
      </p:sp>
      <p:sp>
        <p:nvSpPr>
          <p:cNvPr id="5" name="Стрелка вправо 4"/>
          <p:cNvSpPr/>
          <p:nvPr/>
        </p:nvSpPr>
        <p:spPr>
          <a:xfrm>
            <a:off x="4058815" y="3275045"/>
            <a:ext cx="625151" cy="3265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Стрелка вправо 5"/>
          <p:cNvSpPr/>
          <p:nvPr/>
        </p:nvSpPr>
        <p:spPr>
          <a:xfrm>
            <a:off x="3974840" y="4226768"/>
            <a:ext cx="774441" cy="494522"/>
          </a:xfrm>
          <a:prstGeom prst="rightArrow">
            <a:avLst>
              <a:gd name="adj1" fmla="val 25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Стрелка вправо 6"/>
          <p:cNvSpPr/>
          <p:nvPr/>
        </p:nvSpPr>
        <p:spPr>
          <a:xfrm>
            <a:off x="4058814" y="5346442"/>
            <a:ext cx="951725" cy="3545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568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History of Plant biotechnology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20890"/>
            <a:ext cx="10896600" cy="465607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1964</a:t>
            </a:r>
          </a:p>
          <a:p>
            <a:r>
              <a:rPr lang="en-US" dirty="0"/>
              <a:t>Haploid plants derived from cultured </a:t>
            </a:r>
            <a:r>
              <a:rPr lang="en-US" dirty="0" err="1"/>
              <a:t>Datura</a:t>
            </a:r>
            <a:r>
              <a:rPr lang="en-US" dirty="0"/>
              <a:t> anthers</a:t>
            </a:r>
          </a:p>
          <a:p>
            <a:r>
              <a:rPr lang="en-US" b="1" dirty="0">
                <a:solidFill>
                  <a:srgbClr val="FF0000"/>
                </a:solidFill>
              </a:rPr>
              <a:t>1972</a:t>
            </a:r>
          </a:p>
          <a:p>
            <a:r>
              <a:rPr lang="en-US" dirty="0"/>
              <a:t>First interspecific hybridization of </a:t>
            </a:r>
            <a:r>
              <a:rPr lang="en-US" dirty="0" err="1"/>
              <a:t>Nicotiana</a:t>
            </a:r>
            <a:r>
              <a:rPr lang="en-US" dirty="0"/>
              <a:t> sp. by </a:t>
            </a:r>
            <a:r>
              <a:rPr lang="en-US" dirty="0" smtClean="0"/>
              <a:t>fusing protoplast</a:t>
            </a:r>
            <a:endParaRPr lang="en-US" dirty="0"/>
          </a:p>
          <a:p>
            <a:r>
              <a:rPr lang="en-US" b="1" dirty="0" smtClean="0">
                <a:solidFill>
                  <a:srgbClr val="FF0000"/>
                </a:solidFill>
              </a:rPr>
              <a:t>1974</a:t>
            </a:r>
          </a:p>
          <a:p>
            <a:r>
              <a:rPr lang="en-US" dirty="0" smtClean="0"/>
              <a:t>Haploid plants derived from cultured tobacco microspores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1977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dirty="0"/>
              <a:t>Successful integration of T-DNA in plants.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8698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en-US" b="1" dirty="0" smtClean="0"/>
              <a:t>Two major areas of plant biotechnology: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- </a:t>
            </a:r>
            <a:r>
              <a:rPr lang="en-US" b="1" dirty="0" smtClean="0"/>
              <a:t>Plant Tissue Culture (plants cloning)</a:t>
            </a:r>
          </a:p>
          <a:p>
            <a:r>
              <a:rPr lang="en-US" b="1" dirty="0" smtClean="0"/>
              <a:t>Recombinant DNA technology (gene cloning)</a:t>
            </a:r>
            <a:endParaRPr lang="en-US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2106" y="2767823"/>
            <a:ext cx="7793006" cy="4090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737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plant biotechnology?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Human population is rapidly outgrowing.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Worlds’ current status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690" y="2864498"/>
            <a:ext cx="9385235" cy="38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9774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higher yield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Conventional Breeding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Ideotype</a:t>
            </a:r>
            <a:r>
              <a:rPr lang="en-US" dirty="0" smtClean="0"/>
              <a:t> Breeding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Hybrid Breeding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Wide Hybridization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Mutation Breeding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Germplasm Breeding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602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n-US" i="1" dirty="0" smtClean="0"/>
              <a:t>The scope of plant biotechnology</a:t>
            </a:r>
            <a:endParaRPr lang="en-US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Plant genetic engineering</a:t>
            </a:r>
          </a:p>
          <a:p>
            <a:r>
              <a:rPr lang="en-US" sz="3200" b="1" dirty="0" smtClean="0"/>
              <a:t>Plants </a:t>
            </a:r>
            <a:r>
              <a:rPr lang="en-US" sz="3200" b="1" dirty="0" err="1" smtClean="0"/>
              <a:t>micropropagation</a:t>
            </a:r>
            <a:endParaRPr lang="en-US" sz="3200" b="1" dirty="0" smtClean="0"/>
          </a:p>
          <a:p>
            <a:r>
              <a:rPr lang="en-US" sz="3200" b="1" dirty="0" smtClean="0"/>
              <a:t>Plant mutation cloning</a:t>
            </a:r>
          </a:p>
          <a:p>
            <a:r>
              <a:rPr lang="en-US" sz="3200" b="1" dirty="0" smtClean="0"/>
              <a:t>Plant cells technology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7650285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Impact of plant biotechnology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64906"/>
            <a:ext cx="10515600" cy="5393094"/>
          </a:xfrm>
        </p:spPr>
        <p:txBody>
          <a:bodyPr/>
          <a:lstStyle/>
          <a:p>
            <a:r>
              <a:rPr lang="en-US" dirty="0" smtClean="0"/>
              <a:t>More crop</a:t>
            </a:r>
          </a:p>
          <a:p>
            <a:endParaRPr lang="en-US" dirty="0"/>
          </a:p>
          <a:p>
            <a:r>
              <a:rPr lang="en-US" dirty="0" smtClean="0"/>
              <a:t>More money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086807" y="2668555"/>
            <a:ext cx="7809723" cy="28738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</a:rPr>
              <a:t>With full adoption of biotechnology, aggregate income </a:t>
            </a:r>
            <a:r>
              <a:rPr lang="en-US" sz="2800" b="1" dirty="0" err="1" smtClean="0">
                <a:solidFill>
                  <a:srgbClr val="FFFF00"/>
                </a:solidFill>
              </a:rPr>
              <a:t>forall</a:t>
            </a:r>
            <a:r>
              <a:rPr lang="en-US" sz="2800" b="1" dirty="0" smtClean="0">
                <a:solidFill>
                  <a:srgbClr val="FFFF00"/>
                </a:solidFill>
              </a:rPr>
              <a:t> regions, measured by gross national product (GNP), is estimated to rise by US$210 billion a year, by the end of the period (2006-2015).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2043404" y="3004457"/>
            <a:ext cx="1996751" cy="16141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55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62663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8498" y="793102"/>
            <a:ext cx="10775302" cy="5906277"/>
          </a:xfrm>
        </p:spPr>
        <p:txBody>
          <a:bodyPr>
            <a:normAutofit/>
          </a:bodyPr>
          <a:lstStyle/>
          <a:p>
            <a:r>
              <a:rPr lang="en-US" dirty="0" smtClean="0"/>
              <a:t>The word "biotechnology" was first used in 1917 to describe</a:t>
            </a:r>
          </a:p>
          <a:p>
            <a:pPr marL="0" indent="0">
              <a:buNone/>
            </a:pPr>
            <a:r>
              <a:rPr lang="en-US" dirty="0" smtClean="0"/>
              <a:t>processes using living organisms to make a product or run a process, such as industrial fermentations. Biotechnology began when humans started to plant their own crops, domesticate animals, ferment juice into wine, make cheese, and leaven bread.</a:t>
            </a:r>
          </a:p>
          <a:p>
            <a:pPr marL="0" indent="0">
              <a:buNone/>
            </a:pPr>
            <a:r>
              <a:rPr lang="en-US" b="1" i="1" dirty="0" smtClean="0"/>
              <a:t>Present definition of biotechnology </a:t>
            </a:r>
            <a:r>
              <a:rPr lang="en-US" dirty="0" smtClean="0"/>
              <a:t>“Any technological application that uses biological systems, living organisms, or derivatives theory, to make or modify</a:t>
            </a:r>
          </a:p>
          <a:p>
            <a:pPr marL="0" indent="0">
              <a:buNone/>
            </a:pPr>
            <a:r>
              <a:rPr lang="en-US" dirty="0" smtClean="0"/>
              <a:t>products or processes for specific use’’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b="1" dirty="0" smtClean="0"/>
              <a:t>Plant biotechnology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“Plant biotechnology </a:t>
            </a:r>
            <a:r>
              <a:rPr lang="en-US" dirty="0" smtClean="0"/>
              <a:t>describes a precise process in which scientific techniques are used to develop useful and beneficial plants’’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51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Environmental impact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vitro conservation</a:t>
            </a:r>
          </a:p>
          <a:p>
            <a:endParaRPr lang="en-US" dirty="0"/>
          </a:p>
          <a:p>
            <a:r>
              <a:rPr lang="en-US" dirty="0" smtClean="0"/>
              <a:t>Pesticide reduction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6007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impact     Society impact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food</a:t>
            </a:r>
          </a:p>
          <a:p>
            <a:r>
              <a:rPr lang="en-US" dirty="0" smtClean="0"/>
              <a:t>Better food</a:t>
            </a:r>
          </a:p>
          <a:p>
            <a:r>
              <a:rPr lang="en-US" dirty="0" smtClean="0"/>
              <a:t>Society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7205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Plant Tissue Culture (PTC):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 smtClean="0"/>
              <a:t>Plant tissue culture is the sterile, in vitro cultivation of plant parts. Plants have the ability for differentiated cells revert to an undifferentiated state called callus. </a:t>
            </a:r>
          </a:p>
          <a:p>
            <a:r>
              <a:rPr lang="en-US" sz="3200" b="1" dirty="0" smtClean="0"/>
              <a:t>These cells will then divide and then differentiate back to somatic embryo cells that will regenerate the entire plant.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4195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Plant Tissue Culture (PTC):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Plants cultured in vitro yield thousands of genetically identical plants (clones) from a single plant. </a:t>
            </a:r>
          </a:p>
          <a:p>
            <a:r>
              <a:rPr lang="en-US" sz="3200" dirty="0" smtClean="0"/>
              <a:t>This process is called </a:t>
            </a:r>
            <a:r>
              <a:rPr lang="en-US" sz="3200" dirty="0" err="1" smtClean="0"/>
              <a:t>micropropagation</a:t>
            </a:r>
            <a:r>
              <a:rPr lang="en-US" sz="3200" dirty="0" smtClean="0"/>
              <a:t> and is used to commercially propagate plants asexually. </a:t>
            </a:r>
          </a:p>
          <a:p>
            <a:r>
              <a:rPr lang="en-US" sz="3200" dirty="0" smtClean="0"/>
              <a:t>The rapid multiplication allows breeders and growers to introduce new cultivars much earlier than they could by using conventional propagation techniques, such as cuttings.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886085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Plant Tissue Culture (PTC):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Through the use of biotechnology, desirable genetic traits can be transferred from one organism to another by transfer of DNA.</a:t>
            </a:r>
          </a:p>
          <a:p>
            <a:r>
              <a:rPr lang="en-US" b="1" dirty="0" smtClean="0"/>
              <a:t> Many more plants with the desirable DNA can be regenerated from small pieces of the transformed plant tissue. </a:t>
            </a:r>
          </a:p>
          <a:p>
            <a:r>
              <a:rPr lang="en-US" b="1" dirty="0" smtClean="0"/>
              <a:t>Examples of plants produced using tissue culture include the large variety of ornamental plants; agricultural crops such as strawberry, banana, potato, and tomato; and a variety of medicinal plants.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248556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Plant Tissue Culture (PTC):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Commercial tissue culture involves exposing plant tissue to a specific regimen of nutrients, hormones, and light under sterile conditions to produce many new plants over a very short period of time.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866026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field of plant biotechnology is concerned with developing ways to improve the production of plants in order to supply the world’s needs for food, fiber and fuel. </a:t>
            </a:r>
          </a:p>
          <a:p>
            <a:r>
              <a:rPr lang="en-US" dirty="0" smtClean="0"/>
              <a:t>In addition, plants provide us with many pharmaceuticals and industrial compounds. </a:t>
            </a:r>
          </a:p>
          <a:p>
            <a:r>
              <a:rPr lang="en-US" dirty="0" smtClean="0"/>
              <a:t>As our population grows, our needs also grow. </a:t>
            </a:r>
          </a:p>
          <a:p>
            <a:r>
              <a:rPr lang="en-US" dirty="0" smtClean="0"/>
              <a:t>To increase the quantity of crop production as well as to produce specific characteristics in plants, biotechnologists are using selective gene techniques.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15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n-US" b="1" dirty="0" smtClean="0"/>
              <a:t>History of Plant biotechnology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Early Plant breeding</a:t>
            </a:r>
          </a:p>
          <a:p>
            <a:r>
              <a:rPr lang="en-US" sz="3200" dirty="0"/>
              <a:t>H</a:t>
            </a:r>
            <a:r>
              <a:rPr lang="en-US" sz="3200" dirty="0" smtClean="0"/>
              <a:t>umans domesticate crops.</a:t>
            </a:r>
          </a:p>
          <a:p>
            <a:r>
              <a:rPr lang="en-US" sz="3200" dirty="0" smtClean="0"/>
              <a:t>• Breed plants to further improve desirable characteristics.</a:t>
            </a:r>
          </a:p>
          <a:p>
            <a:r>
              <a:rPr lang="en-US" sz="3200" dirty="0" smtClean="0"/>
              <a:t>Plant breeding 12,000 years ago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3854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64424"/>
          </a:xfrm>
        </p:spPr>
        <p:txBody>
          <a:bodyPr/>
          <a:lstStyle/>
          <a:p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Traditional plant breeding </a:t>
            </a:r>
            <a:r>
              <a:rPr lang="en-US" dirty="0" smtClean="0"/>
              <a:t>selects mutants for best yield and </a:t>
            </a:r>
            <a:r>
              <a:rPr lang="en-US" sz="3200" dirty="0" smtClean="0"/>
              <a:t>quality (e.g., tomatoes).</a:t>
            </a:r>
          </a:p>
          <a:p>
            <a:r>
              <a:rPr lang="en-US" sz="3200" dirty="0" smtClean="0"/>
              <a:t>1. Classical Plant breeding.</a:t>
            </a:r>
          </a:p>
          <a:p>
            <a:r>
              <a:rPr lang="en-US" sz="3200" dirty="0" smtClean="0"/>
              <a:t>2. Cross-breeding to strengthen traits.</a:t>
            </a:r>
          </a:p>
          <a:p>
            <a:endParaRPr lang="en-US" sz="3200" dirty="0" smtClean="0"/>
          </a:p>
          <a:p>
            <a:r>
              <a:rPr lang="en-US" sz="3200" dirty="0" smtClean="0"/>
              <a:t>Charles Darwin publishes the theory of evolution by natural selection. The founding of the science of genetics.</a:t>
            </a:r>
          </a:p>
          <a:p>
            <a:r>
              <a:rPr lang="en-US" sz="3200" dirty="0" err="1" smtClean="0"/>
              <a:t>Gregor</a:t>
            </a:r>
            <a:r>
              <a:rPr lang="en-US" sz="3200" dirty="0" smtClean="0"/>
              <a:t> Mendel discovers the laws of inheritance by studying flowers in his garden. The science of genetic begins.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5114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en-US" b="1" dirty="0" smtClean="0"/>
              <a:t>Hybrid breeding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Two parental lines of normally outbreeding species are inbred through several self-pollinations.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• When crossing such lines the first generation has hybrid </a:t>
            </a:r>
            <a:r>
              <a:rPr lang="en-US" sz="3200" dirty="0" err="1" smtClean="0"/>
              <a:t>vigour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• The </a:t>
            </a:r>
            <a:r>
              <a:rPr lang="en-US" sz="3200" dirty="0" err="1" smtClean="0"/>
              <a:t>vigour</a:t>
            </a:r>
            <a:r>
              <a:rPr lang="en-US" sz="3200" dirty="0" smtClean="0"/>
              <a:t> gradually disappears over the next generations so new sowing seeds have to be purchased every year 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• Selection operates on desirable traits, not on survival in the wild.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55984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en-US" b="1" dirty="0" smtClean="0"/>
              <a:t>Modern Plant breeding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 basic type of modern plant breeding:</a:t>
            </a:r>
          </a:p>
          <a:p>
            <a:r>
              <a:rPr lang="en-US" sz="3600" dirty="0" smtClean="0"/>
              <a:t>- Mutation breeding</a:t>
            </a:r>
          </a:p>
          <a:p>
            <a:r>
              <a:rPr lang="en-US" sz="3600" dirty="0" smtClean="0"/>
              <a:t>- Green revolution</a:t>
            </a:r>
          </a:p>
          <a:p>
            <a:r>
              <a:rPr lang="en-US" sz="3600" dirty="0" smtClean="0"/>
              <a:t>- Plant tissue culture breeding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46241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2540"/>
          </a:xfrm>
          <a:solidFill>
            <a:srgbClr val="92D050"/>
          </a:solidFill>
        </p:spPr>
        <p:txBody>
          <a:bodyPr/>
          <a:lstStyle/>
          <a:p>
            <a:r>
              <a:rPr lang="en-US" b="1" dirty="0" smtClean="0"/>
              <a:t>Mutation breeding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539551"/>
            <a:ext cx="5181600" cy="5243804"/>
          </a:xfrm>
        </p:spPr>
        <p:txBody>
          <a:bodyPr>
            <a:normAutofit/>
          </a:bodyPr>
          <a:lstStyle/>
          <a:p>
            <a:r>
              <a:rPr lang="en-US" dirty="0" smtClean="0"/>
              <a:t>Seeds are treated with</a:t>
            </a:r>
          </a:p>
          <a:p>
            <a:pPr marL="0" indent="0">
              <a:buNone/>
            </a:pPr>
            <a:r>
              <a:rPr lang="en-US" dirty="0" smtClean="0"/>
              <a:t>either radiation or</a:t>
            </a:r>
          </a:p>
          <a:p>
            <a:pPr marL="0" indent="0">
              <a:buNone/>
            </a:pPr>
            <a:r>
              <a:rPr lang="en-US" dirty="0" smtClean="0"/>
              <a:t>mutagenic chemicals to induce larger or smaller</a:t>
            </a:r>
          </a:p>
          <a:p>
            <a:pPr marL="0" indent="0">
              <a:buNone/>
            </a:pPr>
            <a:r>
              <a:rPr lang="en-US" dirty="0" smtClean="0"/>
              <a:t>lesions in the genes.</a:t>
            </a:r>
          </a:p>
          <a:p>
            <a:pPr marL="0" indent="0">
              <a:buNone/>
            </a:pPr>
            <a:r>
              <a:rPr lang="en-US" dirty="0" smtClean="0"/>
              <a:t>- The mutations are at random over the genome.</a:t>
            </a:r>
          </a:p>
          <a:p>
            <a:pPr marL="0" indent="0">
              <a:buNone/>
            </a:pPr>
            <a:r>
              <a:rPr lang="en-US" dirty="0" smtClean="0"/>
              <a:t>- Usually mutation results</a:t>
            </a:r>
          </a:p>
          <a:p>
            <a:pPr marL="0" indent="0">
              <a:buNone/>
            </a:pPr>
            <a:r>
              <a:rPr lang="en-US" dirty="0" smtClean="0"/>
              <a:t>in a loss of function of</a:t>
            </a:r>
          </a:p>
          <a:p>
            <a:pPr marL="0" indent="0">
              <a:buNone/>
            </a:pPr>
            <a:r>
              <a:rPr lang="en-US" dirty="0" smtClean="0"/>
              <a:t>Genes.</a:t>
            </a:r>
            <a:endParaRPr lang="en-US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92686" y="1939131"/>
            <a:ext cx="4124130" cy="4517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88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Green revolution (1960-1970)</a:t>
            </a:r>
            <a:endParaRPr lang="en-US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Green revolution’ leads to greatly increased crop yields based on the incorporation of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dwarfing genes </a:t>
            </a:r>
            <a:r>
              <a:rPr lang="en-US" sz="3200" dirty="0" smtClean="0"/>
              <a:t>discovered by Norman Borlaug and the widespread use of agrochemicals. </a:t>
            </a:r>
          </a:p>
        </p:txBody>
      </p:sp>
    </p:spTree>
    <p:extLst>
      <p:ext uri="{BB962C8B-B14F-4D97-AF65-F5344CB8AC3E}">
        <p14:creationId xmlns:p14="http://schemas.microsoft.com/office/powerpoint/2010/main" val="22647807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1103</Words>
  <Application>Microsoft Office PowerPoint</Application>
  <PresentationFormat>Широкоэкранный</PresentationFormat>
  <Paragraphs>126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Тема Office</vt:lpstr>
      <vt:lpstr>L. 1 Plants biotechnology </vt:lpstr>
      <vt:lpstr>Презентация PowerPoint</vt:lpstr>
      <vt:lpstr>Презентация PowerPoint</vt:lpstr>
      <vt:lpstr>History of Plant biotechnology</vt:lpstr>
      <vt:lpstr>Презентация PowerPoint</vt:lpstr>
      <vt:lpstr>Hybrid breeding</vt:lpstr>
      <vt:lpstr>Modern Plant breeding</vt:lpstr>
      <vt:lpstr>Mutation breeding</vt:lpstr>
      <vt:lpstr>Green revolution (1960-1970)</vt:lpstr>
      <vt:lpstr>Plant tissue culture breeding</vt:lpstr>
      <vt:lpstr>Highlights of Plant tissue culture</vt:lpstr>
      <vt:lpstr>History of Plant biotechnology</vt:lpstr>
      <vt:lpstr>Презентация PowerPoint</vt:lpstr>
      <vt:lpstr>History of Plant biotechnology</vt:lpstr>
      <vt:lpstr>Two major areas of plant biotechnology: </vt:lpstr>
      <vt:lpstr>Why plant biotechnology?</vt:lpstr>
      <vt:lpstr>For higher yield</vt:lpstr>
      <vt:lpstr>The scope of plant biotechnology</vt:lpstr>
      <vt:lpstr>Impact of plant biotechnology</vt:lpstr>
      <vt:lpstr>Environmental impact</vt:lpstr>
      <vt:lpstr>Health impact     Society impact</vt:lpstr>
      <vt:lpstr>Plant Tissue Culture (PTC):</vt:lpstr>
      <vt:lpstr>Plant Tissue Culture (PTC):</vt:lpstr>
      <vt:lpstr>Plant Tissue Culture (PTC):</vt:lpstr>
      <vt:lpstr>Plant Tissue Culture (PTC):</vt:lpstr>
    </vt:vector>
  </TitlesOfParts>
  <Company>КазНУ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Сауле Кенжебаева</dc:creator>
  <cp:lastModifiedBy>КСС</cp:lastModifiedBy>
  <cp:revision>13</cp:revision>
  <dcterms:created xsi:type="dcterms:W3CDTF">2019-10-08T13:53:57Z</dcterms:created>
  <dcterms:modified xsi:type="dcterms:W3CDTF">2020-09-16T09:44:30Z</dcterms:modified>
</cp:coreProperties>
</file>